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4E6D79-D886-42B4-8E81-A49D787B4EF1}">
  <a:tblStyle styleId="{2B4E6D79-D886-42B4-8E81-A49D787B4E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bcb35aeb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bcb35aeb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b5f1995c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b5f1995c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b5f1995c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b5f1995c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b3eb5f7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b3eb5f7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b3eb5f7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eb3eb5f7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af903139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af903139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bcb35ae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bcb35ae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bcb35aeb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bcb35aeb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bcb35aeb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bcb35aeb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bcb35ae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bcb35ae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bcb35ae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bcb35ae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bcb35aeb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bcb35aeb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ones IES Telesforo Brav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2175" y="148250"/>
            <a:ext cx="1588975" cy="6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7442" y="92492"/>
            <a:ext cx="743250" cy="7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3.gobiernodecanarias.org/educacion/cau_ce/cas/login?service=https%3A%2F%2Fwww3.gobiernodecanarias.org%2Fmedusa%2Feforma%2Fcampus%2F%2Flogin%2Findex.php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986700" y="1648150"/>
            <a:ext cx="11706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SASS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3723450" y="2544850"/>
            <a:ext cx="1697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SassScript</a:t>
            </a:r>
            <a:endParaRPr b="1" i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Operadores SassScript  </a:t>
            </a:r>
            <a:r>
              <a:rPr lang="es"/>
              <a:t>para c</a:t>
            </a:r>
            <a:r>
              <a:rPr lang="es"/>
              <a:t>adenas de texto</a:t>
            </a:r>
            <a:endParaRPr/>
          </a:p>
        </p:txBody>
      </p:sp>
      <p:graphicFrame>
        <p:nvGraphicFramePr>
          <p:cNvPr id="126" name="Google Shape;126;p22"/>
          <p:cNvGraphicFramePr/>
          <p:nvPr/>
        </p:nvGraphicFramePr>
        <p:xfrm>
          <a:off x="204050" y="1331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{2B4E6D79-D886-42B4-8E81-A49D787B4EF1}</a:tableStyleId>
              </a:tblPr>
              <a:tblGrid>
                <a:gridCol w="4375125"/>
                <a:gridCol w="4375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</a:t>
                      </a:r>
                      <a:r>
                        <a:rPr b="1" lang="es"/>
                        <a:t>ASS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CSS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cursor: e + -resize;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cursor: e-resize;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content: "Foo " + Bar;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font-family: sans- + "serif";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 content: "Foo Bar";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  font-family: sans-serif;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margin: 3px + 4px auto;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margin: 7px auto;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str-slice(“Hola Antonio Pérez” 1, 5);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Devuelve “Hola”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content: "¡Me he comido #{5 + 10} pasteles!";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content: "¡Me he comido 15 pasteles!";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$value: null;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content: "¡Me he comido #{$valor} pasteles!";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content: "¡Me he comido pasteles!";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Funciones: color: hsl(0, 100%, 50%);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color: #ff0000;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1.6 Interpolación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422225" y="1216075"/>
            <a:ext cx="80736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Las </a:t>
            </a:r>
            <a:r>
              <a:rPr b="1"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definidas con SassScript se pueden utilizar incluso en los nombres de los </a:t>
            </a:r>
            <a:r>
              <a:rPr b="1"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selectores</a:t>
            </a: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y de las </a:t>
            </a:r>
            <a:r>
              <a:rPr b="1"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propiedades.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71575" y="1902325"/>
            <a:ext cx="4160100" cy="23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SCSS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$name: foo;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$attr: border;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$font-size: 12px;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$line-height: 30px;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p.#{$name}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#{$attr}-color: blue;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font: #{$font-size}/#{$line-height};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316250" y="1902325"/>
            <a:ext cx="32979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CSS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p.foo {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border-color: blue;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font: 12px/30px;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1.6 Interpolación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422225" y="1216075"/>
            <a:ext cx="80736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palabra reservada !default permite controlar la asignación de valores a las variables de manera mucho más precisa. Si una variable ya tenía un valor asignado, !default hace que se mantenga sin cambios.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166900" y="2511925"/>
            <a:ext cx="5073300" cy="23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SCSS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$contenido: "Primer contenido";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$contenido: "¿Segundo contenido?" !default;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$nuevo_contenido: "Tercer contenido" !default;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$alternativo_contenido: null;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$alternativo_contenido: "Cuarto contenido" !default;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#main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contenido: $contenido;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nuevo-contenido: $nuevo_contenido;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5156300" y="2511925"/>
            <a:ext cx="3987600" cy="23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CSS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#main {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contenido: "</a:t>
            </a: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¿Segundo contenido?</a:t>
            </a:r>
            <a:r>
              <a:rPr lang="e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";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nuevo-contenido: "Tercer contenido";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alternativo_contenido: "Cuarto contenido"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Practiquemos …</a:t>
            </a:r>
            <a:endParaRPr/>
          </a:p>
        </p:txBody>
      </p:sp>
      <p:pic>
        <p:nvPicPr>
          <p:cNvPr id="148" name="Google Shape;148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438" y="9988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3163" y="3243213"/>
            <a:ext cx="44577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SassScript?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una</a:t>
            </a:r>
            <a:r>
              <a:rPr lang="es"/>
              <a:t> serie de </a:t>
            </a:r>
            <a:r>
              <a:rPr b="1" lang="es"/>
              <a:t>extensiones más avanzadas</a:t>
            </a:r>
            <a:r>
              <a:rPr lang="es"/>
              <a:t> llamadas </a:t>
            </a:r>
            <a:r>
              <a:rPr i="1" lang="es"/>
              <a:t>SassScript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Gracias a estas extensiones: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propiedades pueden utilizar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Expresiones matemáticas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Uso de funciones.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Elementos SassScript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8520600" cy="25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Variables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Tipos de datos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Operadores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Paréntesis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Funciones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Interpolación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Variables con valor por defecto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1.1 </a:t>
            </a:r>
            <a:r>
              <a:rPr lang="es"/>
              <a:t>Elementos SassScript. Variables</a:t>
            </a:r>
            <a:endParaRPr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204050" y="1407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{2B4E6D79-D886-42B4-8E81-A49D787B4EF1}</a:tableStyleId>
              </a:tblPr>
              <a:tblGrid>
                <a:gridCol w="4375125"/>
                <a:gridCol w="4375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Elemento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Ejemplo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Variables</a:t>
                      </a:r>
                      <a:r>
                        <a:rPr lang="es">
                          <a:solidFill>
                            <a:schemeClr val="dk1"/>
                          </a:solidFill>
                        </a:rPr>
                        <a:t> Se definen con $ (dollar).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$width: 5em;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1.2 </a:t>
            </a:r>
            <a:r>
              <a:rPr lang="es"/>
              <a:t>Elementos SassScript. Tipos de datps</a:t>
            </a:r>
            <a:endParaRPr/>
          </a:p>
        </p:txBody>
      </p:sp>
      <p:graphicFrame>
        <p:nvGraphicFramePr>
          <p:cNvPr id="89" name="Google Shape;89;p17"/>
          <p:cNvGraphicFramePr/>
          <p:nvPr/>
        </p:nvGraphicFramePr>
        <p:xfrm>
          <a:off x="204050" y="1026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{2B4E6D79-D886-42B4-8E81-A49D787B4EF1}</a:tableStyleId>
              </a:tblPr>
              <a:tblGrid>
                <a:gridCol w="4375125"/>
                <a:gridCol w="4375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Elemento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Ejemplo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Variables</a:t>
                      </a:r>
                      <a:r>
                        <a:rPr lang="es">
                          <a:solidFill>
                            <a:schemeClr val="dk1"/>
                          </a:solidFill>
                        </a:rPr>
                        <a:t> Se definen con $ (dollar).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$width: 5em;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Números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1.2, 13, 10px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Cadenas de texto (con o sin comillas simples o dobles)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"foo", 'bar', baz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Colores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blue, #04a3f9, rgba(255, 0, 0, 0.5)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Valores lógicos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true, false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Valor nulo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null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Listas de valores. (separados por espacios en blanco o comas)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1.5em 1em 0 2em, Helvetica, Arial, sans-serif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Mapas </a:t>
                      </a:r>
                      <a:r>
                        <a:rPr lang="es">
                          <a:solidFill>
                            <a:schemeClr val="dk1"/>
                          </a:solidFill>
                        </a:rPr>
                        <a:t>son pares (clave, valor)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(key1: value1, key2: value2)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978" y="42974"/>
            <a:ext cx="1934546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Operadores</a:t>
            </a:r>
            <a:r>
              <a:rPr lang="es"/>
              <a:t> SassScript</a:t>
            </a:r>
            <a:endParaRPr/>
          </a:p>
        </p:txBody>
      </p:sp>
      <p:graphicFrame>
        <p:nvGraphicFramePr>
          <p:cNvPr id="96" name="Google Shape;96;p18"/>
          <p:cNvGraphicFramePr/>
          <p:nvPr/>
        </p:nvGraphicFramePr>
        <p:xfrm>
          <a:off x="204050" y="1331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{2B4E6D79-D886-42B4-8E81-A49D787B4EF1}</a:tableStyleId>
              </a:tblPr>
              <a:tblGrid>
                <a:gridCol w="4375125"/>
                <a:gridCol w="4375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Operador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Ejemplo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7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Suma (+) / Resta (-)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/>
                        <a:t>width: 1in + 8pt;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Multiplicación (*) / división (/)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1.2, 13, 10px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Módulo (%)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calcula el resto de la división sin decimales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Paréntesis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width: 1em + (2em * 3);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Operadores SassScript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196800" y="1064075"/>
            <a:ext cx="87504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¡CUIDADO CON EL OPERADOR</a:t>
            </a: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 {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// El carácter '/' se interpreta </a:t>
            </a:r>
            <a:r>
              <a:rPr b="1"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como código CSS normal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font: 10px/8px;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$width: 1000px;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$font-size: 12px;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$line-height: 30px;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// El carácter '/'  se interpreta </a:t>
            </a:r>
            <a:r>
              <a:rPr b="1"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como una división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width: $width/2;        // Uno de los operandos es una variable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width: round(1.5)/2;    // Uno de los operados es el resultado de una función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height: (500px/2);      // Los parénteis encierran la expresión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margin-left: 5px + 8px/2px; // El '+' indica que es una expresión matemática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s" sz="16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font: #{$font-size}/#{$line-height};</a:t>
            </a:r>
            <a:endParaRPr sz="16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050" y="389167"/>
            <a:ext cx="1672675" cy="9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Operadores SassScript  para colores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25225"/>
            <a:ext cx="8520600" cy="16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Aritméticas → color: #010203 + #040506;      color: #010203 * 2;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Si los colores incluyen un canal alfa la suma se harán sobre colores de un mismo cnala:</a:t>
            </a:r>
            <a:endParaRPr/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Ejemplo :</a:t>
            </a:r>
            <a:r>
              <a:rPr lang="es"/>
              <a:t>rgba(255, 0, 0,</a:t>
            </a:r>
            <a:r>
              <a:rPr b="1" lang="es"/>
              <a:t> 0.75</a:t>
            </a:r>
            <a:r>
              <a:rPr lang="es"/>
              <a:t>) + rgba(0, 255, 0, </a:t>
            </a:r>
            <a:r>
              <a:rPr b="1" lang="es"/>
              <a:t>0.75</a:t>
            </a:r>
            <a:r>
              <a:rPr lang="es"/>
              <a:t>);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canal alpha de un color se puede ajustar con la función opacify() o transparentize().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311700" y="2970450"/>
            <a:ext cx="4620900" cy="18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SASS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$translucent-red: rgba(255, 0, 0, </a:t>
            </a:r>
            <a:r>
              <a:rPr b="1"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color: opacify($translucent-red, </a:t>
            </a:r>
            <a:r>
              <a:rPr b="1"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0.3)</a:t>
            </a: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background-color: transparentize($translucent-red, 0.25);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217100" y="3111150"/>
            <a:ext cx="32979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CSS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color: rgba(255, 0, 0, </a:t>
            </a:r>
            <a:r>
              <a:rPr b="1"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0.8</a:t>
            </a: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background-color: rgba(255, 0, 0, 0.25);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Operadores SassScript  para colores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225225"/>
            <a:ext cx="85206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Internet Explorer</a:t>
            </a:r>
            <a:r>
              <a:rPr lang="es"/>
              <a:t> → los colores incluyan una capa alpha y formato  #AABBCCDD.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Conversión hacerla con </a:t>
            </a:r>
            <a:r>
              <a:rPr b="1" lang="es"/>
              <a:t>ie_hex_str()	</a:t>
            </a:r>
            <a:endParaRPr b="1"/>
          </a:p>
        </p:txBody>
      </p:sp>
      <p:sp>
        <p:nvSpPr>
          <p:cNvPr id="118" name="Google Shape;118;p21"/>
          <p:cNvSpPr txBox="1"/>
          <p:nvPr/>
        </p:nvSpPr>
        <p:spPr>
          <a:xfrm>
            <a:off x="311700" y="2271025"/>
            <a:ext cx="46209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SASS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$translucent-red: rgba(255, 0, 0, 0.5);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$green: #00ff00;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div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filter: progid:DXImageTransform.Microsoft.gradient(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enabled='false',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startColorstr='#{ie-hex-str($green)}',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endColorstr='#{ie-hex-str($translucent-red)}'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4932600" y="2425350"/>
            <a:ext cx="40479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CSS</a:t>
            </a:r>
            <a:endParaRPr b="1"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div {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filter: progid:DXImageTransform.Microsoft.gradient(enabled='false', startColorstr=#FF00FF00, endColorstr=#80FF0000);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125" y="1730850"/>
            <a:ext cx="1122000" cy="11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